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407C24-6DD0-4867-8D14-2EBC5715D9E0}" type="datetimeFigureOut">
              <a:rPr lang="ru-RU" smtClean="0"/>
              <a:t>09.07.2018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407C24-6DD0-4867-8D14-2EBC5715D9E0}" type="datetimeFigureOut">
              <a:rPr lang="ru-RU" smtClean="0"/>
              <a:t>09.07.2018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407C24-6DD0-4867-8D14-2EBC5715D9E0}" type="datetimeFigureOut">
              <a:rPr lang="ru-RU" smtClean="0"/>
              <a:t>09.07.2018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407C24-6DD0-4867-8D14-2EBC5715D9E0}" type="datetimeFigureOut">
              <a:rPr lang="ru-RU" smtClean="0"/>
              <a:t>09.07.2018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407C24-6DD0-4867-8D14-2EBC5715D9E0}" type="datetimeFigureOut">
              <a:rPr lang="ru-RU" smtClean="0"/>
              <a:t>09.07.2018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407C24-6DD0-4867-8D14-2EBC5715D9E0}" type="datetimeFigureOut">
              <a:rPr lang="ru-RU" smtClean="0"/>
              <a:t>09.07.2018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407C24-6DD0-4867-8D14-2EBC5715D9E0}" type="datetimeFigureOut">
              <a:rPr lang="ru-RU" smtClean="0"/>
              <a:t>09.07.2018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407C24-6DD0-4867-8D14-2EBC5715D9E0}" type="datetimeFigureOut">
              <a:rPr lang="ru-RU" smtClean="0"/>
              <a:t>09.07.2018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407C24-6DD0-4867-8D14-2EBC5715D9E0}" type="datetimeFigureOut">
              <a:rPr lang="ru-RU" smtClean="0"/>
              <a:t>09.07.2018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407C24-6DD0-4867-8D14-2EBC5715D9E0}" type="datetimeFigureOut">
              <a:rPr lang="ru-RU" smtClean="0"/>
              <a:t>09.07.2018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407C24-6DD0-4867-8D14-2EBC5715D9E0}" type="datetimeFigureOut">
              <a:rPr lang="ru-RU" smtClean="0"/>
              <a:t>09.07.2018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72D2F8-1F20-4E6E-A3C5-6CC2322E825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07C24-6DD0-4867-8D14-2EBC5715D9E0}" type="datetimeFigureOut">
              <a:rPr lang="ru-RU" smtClean="0"/>
              <a:t>09.07.2018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2D2F8-1F20-4E6E-A3C5-6CC2322E825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85728"/>
            <a:ext cx="7772400" cy="1470025"/>
          </a:xfrm>
        </p:spPr>
        <p:txBody>
          <a:bodyPr>
            <a:noAutofit/>
          </a:bodyPr>
          <a:lstStyle/>
          <a:p>
            <a:r>
              <a:rPr lang="ru-RU" sz="3600" dirty="0" smtClean="0"/>
              <a:t>Секрет, скрывающийся за магией антистресса </a:t>
            </a:r>
            <a:r>
              <a:rPr lang="en-US" sz="3600" dirty="0" smtClean="0"/>
              <a:t>Helicone </a:t>
            </a:r>
            <a:r>
              <a:rPr lang="ru-RU" sz="3600" dirty="0" smtClean="0"/>
              <a:t/>
            </a:r>
            <a:br>
              <a:rPr lang="ru-RU" sz="3600" dirty="0" smtClean="0"/>
            </a:br>
            <a:r>
              <a:rPr lang="ru-RU" sz="1800" dirty="0" smtClean="0"/>
              <a:t>какое отношение магия антистресса </a:t>
            </a:r>
            <a:r>
              <a:rPr lang="en-US" sz="1800" dirty="0" smtClean="0"/>
              <a:t>Helicone </a:t>
            </a:r>
            <a:r>
              <a:rPr lang="ru-RU" sz="1800" dirty="0" smtClean="0"/>
              <a:t>имеет к природе, математике и физике </a:t>
            </a:r>
            <a:endParaRPr lang="ru-RU" sz="1800" dirty="0"/>
          </a:p>
        </p:txBody>
      </p:sp>
      <p:pic>
        <p:nvPicPr>
          <p:cNvPr id="1026" name="Picture 2" descr="https://files.giftsoffer.ru/reviewer/tb/30/z2311.00_3.jpg"/>
          <p:cNvPicPr>
            <a:picLocks noChangeAspect="1" noChangeArrowheads="1"/>
          </p:cNvPicPr>
          <p:nvPr/>
        </p:nvPicPr>
        <p:blipFill>
          <a:blip r:embed="rId2"/>
          <a:srcRect/>
          <a:stretch>
            <a:fillRect/>
          </a:stretch>
        </p:blipFill>
        <p:spPr bwMode="auto">
          <a:xfrm>
            <a:off x="1643042" y="2071678"/>
            <a:ext cx="6143668" cy="45186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85728"/>
            <a:ext cx="8429684" cy="928693"/>
          </a:xfrm>
        </p:spPr>
        <p:txBody>
          <a:bodyPr>
            <a:noAutofit/>
          </a:bodyPr>
          <a:lstStyle/>
          <a:p>
            <a:r>
              <a:rPr lang="ru-RU" sz="1400" dirty="0" smtClean="0"/>
              <a:t>Принцип меняющейся формы </a:t>
            </a:r>
            <a:r>
              <a:rPr lang="en-US" sz="1400" dirty="0" smtClean="0"/>
              <a:t>Helicone </a:t>
            </a:r>
            <a:r>
              <a:rPr lang="ru-RU" sz="1400" dirty="0" smtClean="0"/>
              <a:t>основан на особом </a:t>
            </a:r>
            <a:r>
              <a:rPr lang="ru-RU" sz="1400" b="1" dirty="0" smtClean="0"/>
              <a:t>филлотаксисе </a:t>
            </a:r>
            <a:r>
              <a:rPr lang="en-US" sz="1400" dirty="0" smtClean="0"/>
              <a:t>(</a:t>
            </a:r>
            <a:r>
              <a:rPr lang="ru-RU" sz="1400" dirty="0" smtClean="0"/>
              <a:t>то есть, на «листорасположении»</a:t>
            </a:r>
            <a:r>
              <a:rPr lang="en-US" sz="1400" dirty="0" smtClean="0"/>
              <a:t>)</a:t>
            </a:r>
            <a:r>
              <a:rPr lang="ru-RU" sz="1400" dirty="0" smtClean="0"/>
              <a:t>, который мы можем видеть в природе у некоторых растений, например, у сосновой шишки, подсолнуха, артишоков, пальмовых деревьев, и др.</a:t>
            </a:r>
            <a:endParaRPr lang="ru-RU" sz="1800" dirty="0"/>
          </a:p>
        </p:txBody>
      </p:sp>
      <p:sp>
        <p:nvSpPr>
          <p:cNvPr id="4" name="Прямоугольник 3"/>
          <p:cNvSpPr/>
          <p:nvPr/>
        </p:nvSpPr>
        <p:spPr>
          <a:xfrm>
            <a:off x="571472" y="1357298"/>
            <a:ext cx="8072462" cy="1384995"/>
          </a:xfrm>
          <a:prstGeom prst="rect">
            <a:avLst/>
          </a:prstGeom>
        </p:spPr>
        <p:txBody>
          <a:bodyPr wrap="square">
            <a:spAutoFit/>
          </a:bodyPr>
          <a:lstStyle/>
          <a:p>
            <a:pPr algn="ctr"/>
            <a:r>
              <a:rPr lang="ru-RU" sz="1400" dirty="0" smtClean="0"/>
              <a:t>Листья растения (рисунок снизу) пронумерованы от самого молодого к старому. Если проследить последовательность чисел, то обнаружится, что каждый листик расположен примерно с 1</a:t>
            </a:r>
            <a:r>
              <a:rPr lang="en-US" sz="1400" dirty="0" smtClean="0"/>
              <a:t>37</a:t>
            </a:r>
            <a:r>
              <a:rPr lang="ru-RU" sz="1400" dirty="0" smtClean="0"/>
              <a:t>,</a:t>
            </a:r>
            <a:r>
              <a:rPr lang="en-US" sz="1400" dirty="0" smtClean="0"/>
              <a:t>5º </a:t>
            </a:r>
            <a:r>
              <a:rPr lang="ru-RU" sz="1400" dirty="0" smtClean="0"/>
              <a:t>против часовой стрелки по отношению к центру от предыдущего листика</a:t>
            </a:r>
            <a:r>
              <a:rPr lang="en-US" sz="1400" dirty="0" smtClean="0"/>
              <a:t>. 137</a:t>
            </a:r>
            <a:r>
              <a:rPr lang="ru-RU" sz="1400" dirty="0" smtClean="0"/>
              <a:t>,</a:t>
            </a:r>
            <a:r>
              <a:rPr lang="en-US" sz="1400" dirty="0" smtClean="0"/>
              <a:t>5º </a:t>
            </a:r>
            <a:r>
              <a:rPr lang="ru-RU" sz="1400" dirty="0" smtClean="0"/>
              <a:t>- особый угол</a:t>
            </a:r>
            <a:r>
              <a:rPr lang="en-US" sz="1400" dirty="0" smtClean="0"/>
              <a:t>, </a:t>
            </a:r>
            <a:r>
              <a:rPr lang="ru-RU" sz="1400" dirty="0" smtClean="0"/>
              <a:t>известный как Золотой</a:t>
            </a:r>
            <a:r>
              <a:rPr lang="en-US" sz="1400" dirty="0" smtClean="0"/>
              <a:t>.</a:t>
            </a:r>
            <a:r>
              <a:rPr lang="ru-RU" sz="1400" dirty="0" smtClean="0"/>
              <a:t> При росте растения в таком виде образуются «спиральные формы»</a:t>
            </a:r>
            <a:r>
              <a:rPr lang="en-US" sz="1400" dirty="0" smtClean="0"/>
              <a:t>. </a:t>
            </a:r>
            <a:r>
              <a:rPr lang="ru-RU" sz="1400" dirty="0" smtClean="0"/>
              <a:t>Если посчитать количество «спиралей», то выйдет, что практически всегда они соответствуют Последовательности Фибоначчи (то есть, 1,2,3,5,8,13,21,34, …). </a:t>
            </a:r>
            <a:endParaRPr lang="ru-RU" sz="1400" dirty="0"/>
          </a:p>
        </p:txBody>
      </p:sp>
      <p:pic>
        <p:nvPicPr>
          <p:cNvPr id="4098" name="Picture 2"/>
          <p:cNvPicPr>
            <a:picLocks noChangeAspect="1" noChangeArrowheads="1"/>
          </p:cNvPicPr>
          <p:nvPr/>
        </p:nvPicPr>
        <p:blipFill>
          <a:blip r:embed="rId2"/>
          <a:srcRect/>
          <a:stretch>
            <a:fillRect/>
          </a:stretch>
        </p:blipFill>
        <p:spPr bwMode="auto">
          <a:xfrm>
            <a:off x="642910" y="3000372"/>
            <a:ext cx="4143404" cy="307205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429256" y="3000372"/>
            <a:ext cx="3138865" cy="304493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8"/>
            <a:ext cx="8272466" cy="928693"/>
          </a:xfrm>
        </p:spPr>
        <p:txBody>
          <a:bodyPr>
            <a:noAutofit/>
          </a:bodyPr>
          <a:lstStyle/>
          <a:p>
            <a:r>
              <a:rPr lang="ru-RU" sz="1400" dirty="0" smtClean="0"/>
              <a:t>Расположение «лепестков» на </a:t>
            </a:r>
            <a:r>
              <a:rPr lang="en-US" sz="1400" dirty="0" smtClean="0"/>
              <a:t>Helicone </a:t>
            </a:r>
            <a:r>
              <a:rPr lang="ru-RU" sz="1400" dirty="0" smtClean="0"/>
              <a:t>также основано на принципе Золотого угла. </a:t>
            </a:r>
            <a:br>
              <a:rPr lang="ru-RU" sz="1400" dirty="0" smtClean="0"/>
            </a:br>
            <a:r>
              <a:rPr lang="ru-RU" sz="1400" dirty="0" smtClean="0"/>
              <a:t>Но так как </a:t>
            </a:r>
            <a:r>
              <a:rPr lang="en-US" sz="1400" dirty="0" smtClean="0"/>
              <a:t>Helicone </a:t>
            </a:r>
            <a:r>
              <a:rPr lang="ru-RU" sz="1400" dirty="0" smtClean="0"/>
              <a:t>имеет по два «лепестка» на каждой «ветке», угол между соседними «ветками» равен половине Золотого угла, то есть, 68,75</a:t>
            </a:r>
            <a:r>
              <a:rPr lang="en-US" sz="1400" dirty="0" smtClean="0"/>
              <a:t>º.</a:t>
            </a:r>
            <a:r>
              <a:rPr lang="ru-RU" sz="1400" dirty="0"/>
              <a:t> </a:t>
            </a:r>
            <a:r>
              <a:rPr lang="ru-RU" sz="1400" dirty="0" smtClean="0"/>
              <a:t>В статичном виде выглядит так (рис.1)</a:t>
            </a:r>
            <a:endParaRPr lang="ru-RU" sz="1800" dirty="0"/>
          </a:p>
        </p:txBody>
      </p:sp>
      <p:sp>
        <p:nvSpPr>
          <p:cNvPr id="7" name="Прямоугольник 6"/>
          <p:cNvSpPr/>
          <p:nvPr/>
        </p:nvSpPr>
        <p:spPr>
          <a:xfrm>
            <a:off x="428596" y="1357298"/>
            <a:ext cx="8429684" cy="1815882"/>
          </a:xfrm>
          <a:prstGeom prst="rect">
            <a:avLst/>
          </a:prstGeom>
        </p:spPr>
        <p:txBody>
          <a:bodyPr wrap="square">
            <a:spAutoFit/>
          </a:bodyPr>
          <a:lstStyle/>
          <a:p>
            <a:pPr algn="ctr"/>
            <a:r>
              <a:rPr lang="ru-RU" sz="1400" dirty="0" smtClean="0"/>
              <a:t>Когда антистресс находится во вращении, угол между соседними «ветками» равен </a:t>
            </a:r>
            <a:r>
              <a:rPr lang="en-US" sz="1400" dirty="0" smtClean="0"/>
              <a:t>3º</a:t>
            </a:r>
            <a:r>
              <a:rPr lang="ru-RU" sz="1400" dirty="0" smtClean="0"/>
              <a:t>, так что максимальный угол вращения составляет </a:t>
            </a:r>
            <a:r>
              <a:rPr lang="en-US" sz="1400" dirty="0" smtClean="0"/>
              <a:t>71.75º (68.75º + 3º) </a:t>
            </a:r>
            <a:r>
              <a:rPr lang="ru-RU" sz="1400" dirty="0" smtClean="0"/>
              <a:t>по отношению к «соседу»</a:t>
            </a:r>
            <a:r>
              <a:rPr lang="en-US" sz="1400" dirty="0" smtClean="0"/>
              <a:t>. </a:t>
            </a:r>
            <a:r>
              <a:rPr lang="ru-RU" sz="1400" dirty="0" smtClean="0"/>
              <a:t>Единственная «ветка», которая не вращается, самая нижняя, прилегающая к центру.</a:t>
            </a:r>
            <a:r>
              <a:rPr lang="en-US" sz="1400" dirty="0" smtClean="0"/>
              <a:t> </a:t>
            </a:r>
            <a:endParaRPr lang="ru-RU" sz="1400" dirty="0" smtClean="0"/>
          </a:p>
          <a:p>
            <a:pPr algn="ctr"/>
            <a:r>
              <a:rPr lang="ru-RU" sz="1400" dirty="0" smtClean="0"/>
              <a:t>Когда Вы покрутите </a:t>
            </a:r>
            <a:r>
              <a:rPr lang="en-US" sz="1400" dirty="0" smtClean="0"/>
              <a:t>Helicone </a:t>
            </a:r>
            <a:r>
              <a:rPr lang="ru-RU" sz="1400" dirty="0" smtClean="0"/>
              <a:t>и задержите его в неподвижном виде, по инерции все «ветки» начнут двигаться, пока не достигнут своей конечной точки. Процесс остановки начинается тогда, когда неподвижная нижняя «ветка» останавливает вторую</a:t>
            </a:r>
            <a:r>
              <a:rPr lang="en-US" sz="1400" dirty="0" smtClean="0"/>
              <a:t>,</a:t>
            </a:r>
            <a:r>
              <a:rPr lang="ru-RU" sz="1400" dirty="0" smtClean="0"/>
              <a:t> та – следующую – и так до вершины.</a:t>
            </a:r>
          </a:p>
          <a:p>
            <a:pPr algn="ctr"/>
            <a:endParaRPr lang="ru-RU" sz="1400" dirty="0"/>
          </a:p>
          <a:p>
            <a:pPr algn="ctr"/>
            <a:r>
              <a:rPr lang="ru-RU" sz="1400" dirty="0" smtClean="0"/>
              <a:t>Теперь Вы знакомы с магией антистресса </a:t>
            </a:r>
            <a:r>
              <a:rPr lang="en-US" sz="1400" dirty="0" smtClean="0"/>
              <a:t>Helicone.</a:t>
            </a:r>
            <a:endParaRPr lang="ru-RU" sz="1400" dirty="0"/>
          </a:p>
        </p:txBody>
      </p:sp>
      <p:pic>
        <p:nvPicPr>
          <p:cNvPr id="5122" name="Picture 2"/>
          <p:cNvPicPr>
            <a:picLocks noChangeAspect="1" noChangeArrowheads="1"/>
          </p:cNvPicPr>
          <p:nvPr/>
        </p:nvPicPr>
        <p:blipFill>
          <a:blip r:embed="rId2"/>
          <a:srcRect/>
          <a:stretch>
            <a:fillRect/>
          </a:stretch>
        </p:blipFill>
        <p:spPr bwMode="auto">
          <a:xfrm>
            <a:off x="4500562" y="3214686"/>
            <a:ext cx="3429024" cy="2990154"/>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1643042" y="3286124"/>
            <a:ext cx="2695572" cy="2555862"/>
          </a:xfrm>
          <a:prstGeom prst="rect">
            <a:avLst/>
          </a:prstGeom>
          <a:noFill/>
          <a:ln w="9525">
            <a:noFill/>
            <a:miter lim="800000"/>
            <a:headEnd/>
            <a:tailEnd/>
          </a:ln>
          <a:effectLst/>
        </p:spPr>
      </p:pic>
      <p:sp>
        <p:nvSpPr>
          <p:cNvPr id="11" name="Заголовок 1"/>
          <p:cNvSpPr txBox="1">
            <a:spLocks/>
          </p:cNvSpPr>
          <p:nvPr/>
        </p:nvSpPr>
        <p:spPr>
          <a:xfrm>
            <a:off x="571472" y="5572140"/>
            <a:ext cx="1071570" cy="5000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0" i="0" u="none" strike="noStrike" kern="1200" cap="none" spc="0" normalizeH="0" baseline="0" noProof="0" dirty="0" smtClean="0">
                <a:ln>
                  <a:noFill/>
                </a:ln>
                <a:solidFill>
                  <a:schemeClr val="tx1"/>
                </a:solidFill>
                <a:effectLst/>
                <a:uLnTx/>
                <a:uFillTx/>
                <a:latin typeface="+mj-lt"/>
                <a:ea typeface="+mj-ea"/>
                <a:cs typeface="+mj-cs"/>
              </a:rPr>
              <a:t>рис.1</a:t>
            </a:r>
            <a:endParaRPr kumimoji="0" lang="ru-RU" sz="1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Заголовок 1"/>
          <p:cNvSpPr txBox="1">
            <a:spLocks/>
          </p:cNvSpPr>
          <p:nvPr/>
        </p:nvSpPr>
        <p:spPr>
          <a:xfrm>
            <a:off x="7500958" y="5572140"/>
            <a:ext cx="1071570" cy="5000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0" i="0" u="none" strike="noStrike" kern="1200" cap="none" spc="0" normalizeH="0" baseline="0" noProof="0" dirty="0" smtClean="0">
                <a:ln>
                  <a:noFill/>
                </a:ln>
                <a:solidFill>
                  <a:schemeClr val="tx1"/>
                </a:solidFill>
                <a:effectLst/>
                <a:uLnTx/>
                <a:uFillTx/>
                <a:latin typeface="+mj-lt"/>
                <a:ea typeface="+mj-ea"/>
                <a:cs typeface="+mj-cs"/>
              </a:rPr>
              <a:t>рис.2</a:t>
            </a:r>
            <a:endParaRPr kumimoji="0" lang="ru-RU" sz="1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261</Words>
  <Application>Microsoft Office PowerPoint</Application>
  <PresentationFormat>Экран (4:3)</PresentationFormat>
  <Paragraphs>10</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Тема Office</vt:lpstr>
      <vt:lpstr>Секрет, скрывающийся за магией антистресса Helicone  какое отношение магия антистресса Helicone имеет к природе, математике и физике </vt:lpstr>
      <vt:lpstr>Принцип меняющейся формы Helicone основан на особом филлотаксисе (то есть, на «листорасположении»), который мы можем видеть в природе у некоторых растений, например, у сосновой шишки, подсолнуха, артишоков, пальмовых деревьев, и др.</vt:lpstr>
      <vt:lpstr>Расположение «лепестков» на Helicone также основано на принципе Золотого угла.  Но так как Helicone имеет по два «лепестка» на каждой «ветке», угол между соседними «ветками» равен половине Золотого угла, то есть, 68,75º. В статичном виде выглядит так (рис.1)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Секрет, скрывающийся за магией антистресса Helicone  какое отношение магия антистресса Helicone имеет к природе, математике и физике </dc:title>
  <dc:creator>tzavodchikova</dc:creator>
  <cp:lastModifiedBy>tzavodchikova</cp:lastModifiedBy>
  <cp:revision>10</cp:revision>
  <dcterms:created xsi:type="dcterms:W3CDTF">2018-07-09T13:04:09Z</dcterms:created>
  <dcterms:modified xsi:type="dcterms:W3CDTF">2018-07-09T14:17:15Z</dcterms:modified>
</cp:coreProperties>
</file>